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59" r:id="rId3"/>
    <p:sldId id="260" r:id="rId4"/>
    <p:sldId id="264" r:id="rId5"/>
    <p:sldId id="265" r:id="rId6"/>
    <p:sldId id="263" r:id="rId7"/>
    <p:sldId id="262" r:id="rId8"/>
    <p:sldId id="261" r:id="rId9"/>
    <p:sldId id="266" r:id="rId10"/>
    <p:sldId id="267" r:id="rId11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060" autoAdjust="0"/>
  </p:normalViewPr>
  <p:slideViewPr>
    <p:cSldViewPr>
      <p:cViewPr varScale="1">
        <p:scale>
          <a:sx n="72" d="100"/>
          <a:sy n="72" d="100"/>
        </p:scale>
        <p:origin x="-21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AF5256-16C7-420C-B520-28F8EA66770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15DF26E-703A-4021-8F06-94ABEC115D99}">
      <dgm:prSet phldrT="[Text]"/>
      <dgm:spPr/>
      <dgm:t>
        <a:bodyPr/>
        <a:lstStyle/>
        <a:p>
          <a:r>
            <a:rPr lang="en-GB" baseline="0" dirty="0" smtClean="0">
              <a:solidFill>
                <a:schemeClr val="tx1"/>
              </a:solidFill>
            </a:rPr>
            <a:t>Now</a:t>
          </a:r>
          <a:endParaRPr lang="en-GB" baseline="0" dirty="0">
            <a:solidFill>
              <a:schemeClr val="tx1"/>
            </a:solidFill>
          </a:endParaRPr>
        </a:p>
      </dgm:t>
    </dgm:pt>
    <dgm:pt modelId="{1859537A-698D-4038-A6B1-AC447CBA1308}" type="parTrans" cxnId="{D87AB67E-BB27-46FF-BEDB-4C540099B9DF}">
      <dgm:prSet/>
      <dgm:spPr/>
      <dgm:t>
        <a:bodyPr/>
        <a:lstStyle/>
        <a:p>
          <a:endParaRPr lang="en-GB"/>
        </a:p>
      </dgm:t>
    </dgm:pt>
    <dgm:pt modelId="{E7E1BBF4-98E0-4341-9481-F29278286CDB}" type="sibTrans" cxnId="{D87AB67E-BB27-46FF-BEDB-4C540099B9DF}">
      <dgm:prSet/>
      <dgm:spPr/>
      <dgm:t>
        <a:bodyPr/>
        <a:lstStyle/>
        <a:p>
          <a:endParaRPr lang="en-GB"/>
        </a:p>
      </dgm:t>
    </dgm:pt>
    <dgm:pt modelId="{6B784455-B5A3-41C3-A28E-E941E28D4EEE}">
      <dgm:prSet phldrT="[Text]"/>
      <dgm:spPr/>
      <dgm:t>
        <a:bodyPr/>
        <a:lstStyle/>
        <a:p>
          <a:r>
            <a:rPr lang="en-GB" dirty="0" smtClean="0"/>
            <a:t>Grant being finalised</a:t>
          </a:r>
          <a:endParaRPr lang="en-GB" dirty="0"/>
        </a:p>
      </dgm:t>
    </dgm:pt>
    <dgm:pt modelId="{C0E09F66-D385-43AD-9E6D-35447D622CF7}" type="parTrans" cxnId="{F23EDF33-D120-4366-8CE5-160D0A99C076}">
      <dgm:prSet/>
      <dgm:spPr/>
      <dgm:t>
        <a:bodyPr/>
        <a:lstStyle/>
        <a:p>
          <a:endParaRPr lang="en-GB"/>
        </a:p>
      </dgm:t>
    </dgm:pt>
    <dgm:pt modelId="{F590B03D-DE22-411C-BC0A-6F94E340F31F}" type="sibTrans" cxnId="{F23EDF33-D120-4366-8CE5-160D0A99C076}">
      <dgm:prSet/>
      <dgm:spPr/>
      <dgm:t>
        <a:bodyPr/>
        <a:lstStyle/>
        <a:p>
          <a:endParaRPr lang="en-GB"/>
        </a:p>
      </dgm:t>
    </dgm:pt>
    <dgm:pt modelId="{B0573488-C3BB-47D4-9DFE-366A595BA270}">
      <dgm:prSet phldrT="[Text]"/>
      <dgm:spPr/>
      <dgm:t>
        <a:bodyPr/>
        <a:lstStyle/>
        <a:p>
          <a:r>
            <a:rPr lang="en-GB" baseline="0" dirty="0" smtClean="0">
              <a:solidFill>
                <a:schemeClr val="tx1"/>
              </a:solidFill>
            </a:rPr>
            <a:t>Summer 2013</a:t>
          </a:r>
          <a:endParaRPr lang="en-GB" baseline="0" dirty="0">
            <a:solidFill>
              <a:schemeClr val="tx1"/>
            </a:solidFill>
          </a:endParaRPr>
        </a:p>
      </dgm:t>
    </dgm:pt>
    <dgm:pt modelId="{21CFE127-EA31-4E7C-8DD3-C947062236E1}" type="parTrans" cxnId="{B5AE2C87-5112-4743-A218-D4261779CB51}">
      <dgm:prSet/>
      <dgm:spPr/>
      <dgm:t>
        <a:bodyPr/>
        <a:lstStyle/>
        <a:p>
          <a:endParaRPr lang="en-GB"/>
        </a:p>
      </dgm:t>
    </dgm:pt>
    <dgm:pt modelId="{4ADE7753-ED64-491F-9E9D-B697C1ADDED1}" type="sibTrans" cxnId="{B5AE2C87-5112-4743-A218-D4261779CB51}">
      <dgm:prSet/>
      <dgm:spPr/>
      <dgm:t>
        <a:bodyPr/>
        <a:lstStyle/>
        <a:p>
          <a:endParaRPr lang="en-GB"/>
        </a:p>
      </dgm:t>
    </dgm:pt>
    <dgm:pt modelId="{D5511428-FCEE-48B3-88D2-EF48F4448E0C}">
      <dgm:prSet phldrT="[Text]"/>
      <dgm:spPr/>
      <dgm:t>
        <a:bodyPr/>
        <a:lstStyle/>
        <a:p>
          <a:r>
            <a:rPr lang="en-GB" dirty="0" smtClean="0"/>
            <a:t>Procurement for settlement systems commences</a:t>
          </a:r>
          <a:endParaRPr lang="en-GB" dirty="0"/>
        </a:p>
      </dgm:t>
    </dgm:pt>
    <dgm:pt modelId="{3B31ECFF-2984-4015-82DB-99A6099C05E2}" type="parTrans" cxnId="{AA913A4D-134E-4B00-93A9-3BCE5ADE3D2B}">
      <dgm:prSet/>
      <dgm:spPr/>
      <dgm:t>
        <a:bodyPr/>
        <a:lstStyle/>
        <a:p>
          <a:endParaRPr lang="en-GB"/>
        </a:p>
      </dgm:t>
    </dgm:pt>
    <dgm:pt modelId="{90599816-2123-4413-9645-FC1EA08A10B0}" type="sibTrans" cxnId="{AA913A4D-134E-4B00-93A9-3BCE5ADE3D2B}">
      <dgm:prSet/>
      <dgm:spPr/>
      <dgm:t>
        <a:bodyPr/>
        <a:lstStyle/>
        <a:p>
          <a:endParaRPr lang="en-GB"/>
        </a:p>
      </dgm:t>
    </dgm:pt>
    <dgm:pt modelId="{AA05D90B-0E71-4603-9472-A606A789C2E5}">
      <dgm:prSet phldrT="[Text]"/>
      <dgm:spPr/>
      <dgm:t>
        <a:bodyPr/>
        <a:lstStyle/>
        <a:p>
          <a:r>
            <a:rPr lang="en-GB" baseline="0" dirty="0" smtClean="0">
              <a:solidFill>
                <a:schemeClr val="tx1"/>
              </a:solidFill>
            </a:rPr>
            <a:t>Autumn/winter 2013</a:t>
          </a:r>
          <a:endParaRPr lang="en-GB" baseline="0" dirty="0">
            <a:solidFill>
              <a:schemeClr val="tx1"/>
            </a:solidFill>
          </a:endParaRPr>
        </a:p>
      </dgm:t>
    </dgm:pt>
    <dgm:pt modelId="{B2DF76C9-5284-4D54-90CC-F13AB3A2D47F}" type="parTrans" cxnId="{595C277B-30B8-4CE8-9214-1F3FE908D0BD}">
      <dgm:prSet/>
      <dgm:spPr/>
      <dgm:t>
        <a:bodyPr/>
        <a:lstStyle/>
        <a:p>
          <a:endParaRPr lang="en-GB"/>
        </a:p>
      </dgm:t>
    </dgm:pt>
    <dgm:pt modelId="{2C16C2F7-7682-4716-962E-8A461B857E99}" type="sibTrans" cxnId="{595C277B-30B8-4CE8-9214-1F3FE908D0BD}">
      <dgm:prSet/>
      <dgm:spPr/>
      <dgm:t>
        <a:bodyPr/>
        <a:lstStyle/>
        <a:p>
          <a:endParaRPr lang="en-GB"/>
        </a:p>
      </dgm:t>
    </dgm:pt>
    <dgm:pt modelId="{8D44550B-C049-4D0C-B5C0-B30264F6C772}">
      <dgm:prSet phldrT="[Text]"/>
      <dgm:spPr/>
      <dgm:t>
        <a:bodyPr/>
        <a:lstStyle/>
        <a:p>
          <a:r>
            <a:rPr lang="en-GB" dirty="0" smtClean="0"/>
            <a:t>Settlement system design, build and testing commences</a:t>
          </a:r>
          <a:endParaRPr lang="en-GB" dirty="0"/>
        </a:p>
      </dgm:t>
    </dgm:pt>
    <dgm:pt modelId="{BA9C0913-3F47-4D3E-AAB0-A4C5D5F00B7A}" type="parTrans" cxnId="{F5D03C5B-7A30-4512-89DC-12DBA4A8DC81}">
      <dgm:prSet/>
      <dgm:spPr/>
      <dgm:t>
        <a:bodyPr/>
        <a:lstStyle/>
        <a:p>
          <a:endParaRPr lang="en-GB"/>
        </a:p>
      </dgm:t>
    </dgm:pt>
    <dgm:pt modelId="{E7093A6A-841E-4F5E-B652-17302324F0B0}" type="sibTrans" cxnId="{F5D03C5B-7A30-4512-89DC-12DBA4A8DC81}">
      <dgm:prSet/>
      <dgm:spPr/>
      <dgm:t>
        <a:bodyPr/>
        <a:lstStyle/>
        <a:p>
          <a:endParaRPr lang="en-GB"/>
        </a:p>
      </dgm:t>
    </dgm:pt>
    <dgm:pt modelId="{D9205254-B767-4FF7-9BCB-AD3014386FFB}">
      <dgm:prSet/>
      <dgm:spPr/>
      <dgm:t>
        <a:bodyPr/>
        <a:lstStyle/>
        <a:p>
          <a:r>
            <a:rPr lang="en-GB" baseline="0" dirty="0" smtClean="0">
              <a:solidFill>
                <a:schemeClr val="tx1"/>
              </a:solidFill>
            </a:rPr>
            <a:t>December 2014</a:t>
          </a:r>
          <a:endParaRPr lang="en-GB" baseline="0" dirty="0">
            <a:solidFill>
              <a:schemeClr val="tx1"/>
            </a:solidFill>
          </a:endParaRPr>
        </a:p>
      </dgm:t>
    </dgm:pt>
    <dgm:pt modelId="{D2A8E668-252C-4BC0-B31B-77C376849461}" type="parTrans" cxnId="{E00714BA-778A-45B2-ABEE-4313025710A3}">
      <dgm:prSet/>
      <dgm:spPr/>
      <dgm:t>
        <a:bodyPr/>
        <a:lstStyle/>
        <a:p>
          <a:endParaRPr lang="en-GB"/>
        </a:p>
      </dgm:t>
    </dgm:pt>
    <dgm:pt modelId="{E0D2C9E3-6DE7-4C69-8D05-E1953BCA39C3}" type="sibTrans" cxnId="{E00714BA-778A-45B2-ABEE-4313025710A3}">
      <dgm:prSet/>
      <dgm:spPr/>
      <dgm:t>
        <a:bodyPr/>
        <a:lstStyle/>
        <a:p>
          <a:endParaRPr lang="en-GB"/>
        </a:p>
      </dgm:t>
    </dgm:pt>
    <dgm:pt modelId="{6907BD3E-F89D-409F-A045-B937E3426A1B}">
      <dgm:prSet/>
      <dgm:spPr/>
      <dgm:t>
        <a:bodyPr/>
        <a:lstStyle/>
        <a:p>
          <a:r>
            <a:rPr lang="en-GB" dirty="0" smtClean="0"/>
            <a:t>Payment systems ready</a:t>
          </a:r>
          <a:endParaRPr lang="en-GB" dirty="0"/>
        </a:p>
      </dgm:t>
    </dgm:pt>
    <dgm:pt modelId="{E6DCE8EC-8819-4F63-84FB-6F095EDC3D86}" type="parTrans" cxnId="{0684FE80-B9A5-4330-B03D-8A006A641374}">
      <dgm:prSet/>
      <dgm:spPr/>
      <dgm:t>
        <a:bodyPr/>
        <a:lstStyle/>
        <a:p>
          <a:endParaRPr lang="en-GB"/>
        </a:p>
      </dgm:t>
    </dgm:pt>
    <dgm:pt modelId="{6B533D3B-7EAA-4CBD-88FC-7A89AD0B0F53}" type="sibTrans" cxnId="{0684FE80-B9A5-4330-B03D-8A006A641374}">
      <dgm:prSet/>
      <dgm:spPr/>
      <dgm:t>
        <a:bodyPr/>
        <a:lstStyle/>
        <a:p>
          <a:endParaRPr lang="en-GB"/>
        </a:p>
      </dgm:t>
    </dgm:pt>
    <dgm:pt modelId="{FEF91F40-4C15-4991-AF6B-55A9DB2B77EA}" type="pres">
      <dgm:prSet presAssocID="{8AAF5256-16C7-420C-B520-28F8EA66770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A072113-7D4D-492A-8AE5-B89AFFCC9332}" type="pres">
      <dgm:prSet presAssocID="{715DF26E-703A-4021-8F06-94ABEC115D99}" presName="composite" presStyleCnt="0"/>
      <dgm:spPr/>
    </dgm:pt>
    <dgm:pt modelId="{FB288EA4-6736-4994-9BCA-A32D9399F3F1}" type="pres">
      <dgm:prSet presAssocID="{715DF26E-703A-4021-8F06-94ABEC115D9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625AAF-92AD-419E-9BB5-46351CEB2D48}" type="pres">
      <dgm:prSet presAssocID="{715DF26E-703A-4021-8F06-94ABEC115D99}" presName="descendantText" presStyleLbl="alignAcc1" presStyleIdx="0" presStyleCnt="4" custLinFactNeighborX="16476" custLinFactNeighborY="-48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833A7D0-7108-460B-B795-3B9869AD776C}" type="pres">
      <dgm:prSet presAssocID="{E7E1BBF4-98E0-4341-9481-F29278286CDB}" presName="sp" presStyleCnt="0"/>
      <dgm:spPr/>
    </dgm:pt>
    <dgm:pt modelId="{F812C8E3-A0C3-4C24-8E02-BAE1170EBF33}" type="pres">
      <dgm:prSet presAssocID="{B0573488-C3BB-47D4-9DFE-366A595BA270}" presName="composite" presStyleCnt="0"/>
      <dgm:spPr/>
    </dgm:pt>
    <dgm:pt modelId="{190B5AA0-CDA5-45CC-9D26-DB33DC17A6B8}" type="pres">
      <dgm:prSet presAssocID="{B0573488-C3BB-47D4-9DFE-366A595BA27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4E237B-24E7-4EED-A72F-77C64A8C73B4}" type="pres">
      <dgm:prSet presAssocID="{B0573488-C3BB-47D4-9DFE-366A595BA270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A9B044-C3B2-4313-ADCE-5CED5EF4EE72}" type="pres">
      <dgm:prSet presAssocID="{4ADE7753-ED64-491F-9E9D-B697C1ADDED1}" presName="sp" presStyleCnt="0"/>
      <dgm:spPr/>
    </dgm:pt>
    <dgm:pt modelId="{4F9830D7-75FF-4FFB-B401-A487CEFA7932}" type="pres">
      <dgm:prSet presAssocID="{AA05D90B-0E71-4603-9472-A606A789C2E5}" presName="composite" presStyleCnt="0"/>
      <dgm:spPr/>
    </dgm:pt>
    <dgm:pt modelId="{1C2C4B18-0D6E-4D12-B5F2-F9EBC61A78BB}" type="pres">
      <dgm:prSet presAssocID="{AA05D90B-0E71-4603-9472-A606A789C2E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BC43FB-5AFC-404A-88CB-A48B92405881}" type="pres">
      <dgm:prSet presAssocID="{AA05D90B-0E71-4603-9472-A606A789C2E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3A190E-1F7A-456D-A75F-D82A17316D5E}" type="pres">
      <dgm:prSet presAssocID="{2C16C2F7-7682-4716-962E-8A461B857E99}" presName="sp" presStyleCnt="0"/>
      <dgm:spPr/>
    </dgm:pt>
    <dgm:pt modelId="{338343C6-A18B-4198-91C5-51BB8904817A}" type="pres">
      <dgm:prSet presAssocID="{D9205254-B767-4FF7-9BCB-AD3014386FFB}" presName="composite" presStyleCnt="0"/>
      <dgm:spPr/>
    </dgm:pt>
    <dgm:pt modelId="{FFA71EA2-DCFC-4DCD-9CFA-1BFB9E55EA63}" type="pres">
      <dgm:prSet presAssocID="{D9205254-B767-4FF7-9BCB-AD3014386FF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4F6C0B-9554-4472-8F69-ABB2D124B663}" type="pres">
      <dgm:prSet presAssocID="{D9205254-B767-4FF7-9BCB-AD3014386FF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95C277B-30B8-4CE8-9214-1F3FE908D0BD}" srcId="{8AAF5256-16C7-420C-B520-28F8EA667707}" destId="{AA05D90B-0E71-4603-9472-A606A789C2E5}" srcOrd="2" destOrd="0" parTransId="{B2DF76C9-5284-4D54-90CC-F13AB3A2D47F}" sibTransId="{2C16C2F7-7682-4716-962E-8A461B857E99}"/>
    <dgm:cxn modelId="{F5D03C5B-7A30-4512-89DC-12DBA4A8DC81}" srcId="{AA05D90B-0E71-4603-9472-A606A789C2E5}" destId="{8D44550B-C049-4D0C-B5C0-B30264F6C772}" srcOrd="0" destOrd="0" parTransId="{BA9C0913-3F47-4D3E-AAB0-A4C5D5F00B7A}" sibTransId="{E7093A6A-841E-4F5E-B652-17302324F0B0}"/>
    <dgm:cxn modelId="{36CDD07C-D96D-42EF-AB1F-076BA4746721}" type="presOf" srcId="{D5511428-FCEE-48B3-88D2-EF48F4448E0C}" destId="{114E237B-24E7-4EED-A72F-77C64A8C73B4}" srcOrd="0" destOrd="0" presId="urn:microsoft.com/office/officeart/2005/8/layout/chevron2"/>
    <dgm:cxn modelId="{8C3B7FF7-14FA-4819-A8A5-6813B694F02A}" type="presOf" srcId="{8AAF5256-16C7-420C-B520-28F8EA667707}" destId="{FEF91F40-4C15-4991-AF6B-55A9DB2B77EA}" srcOrd="0" destOrd="0" presId="urn:microsoft.com/office/officeart/2005/8/layout/chevron2"/>
    <dgm:cxn modelId="{0684FE80-B9A5-4330-B03D-8A006A641374}" srcId="{D9205254-B767-4FF7-9BCB-AD3014386FFB}" destId="{6907BD3E-F89D-409F-A045-B937E3426A1B}" srcOrd="0" destOrd="0" parTransId="{E6DCE8EC-8819-4F63-84FB-6F095EDC3D86}" sibTransId="{6B533D3B-7EAA-4CBD-88FC-7A89AD0B0F53}"/>
    <dgm:cxn modelId="{E00714BA-778A-45B2-ABEE-4313025710A3}" srcId="{8AAF5256-16C7-420C-B520-28F8EA667707}" destId="{D9205254-B767-4FF7-9BCB-AD3014386FFB}" srcOrd="3" destOrd="0" parTransId="{D2A8E668-252C-4BC0-B31B-77C376849461}" sibTransId="{E0D2C9E3-6DE7-4C69-8D05-E1953BCA39C3}"/>
    <dgm:cxn modelId="{9E9ED0CF-F252-4000-8157-0E11701F8E45}" type="presOf" srcId="{AA05D90B-0E71-4603-9472-A606A789C2E5}" destId="{1C2C4B18-0D6E-4D12-B5F2-F9EBC61A78BB}" srcOrd="0" destOrd="0" presId="urn:microsoft.com/office/officeart/2005/8/layout/chevron2"/>
    <dgm:cxn modelId="{0E7E2808-6FB1-433D-9523-40CB4EF22B03}" type="presOf" srcId="{6B784455-B5A3-41C3-A28E-E941E28D4EEE}" destId="{8C625AAF-92AD-419E-9BB5-46351CEB2D48}" srcOrd="0" destOrd="0" presId="urn:microsoft.com/office/officeart/2005/8/layout/chevron2"/>
    <dgm:cxn modelId="{F23EDF33-D120-4366-8CE5-160D0A99C076}" srcId="{715DF26E-703A-4021-8F06-94ABEC115D99}" destId="{6B784455-B5A3-41C3-A28E-E941E28D4EEE}" srcOrd="0" destOrd="0" parTransId="{C0E09F66-D385-43AD-9E6D-35447D622CF7}" sibTransId="{F590B03D-DE22-411C-BC0A-6F94E340F31F}"/>
    <dgm:cxn modelId="{B5AE2C87-5112-4743-A218-D4261779CB51}" srcId="{8AAF5256-16C7-420C-B520-28F8EA667707}" destId="{B0573488-C3BB-47D4-9DFE-366A595BA270}" srcOrd="1" destOrd="0" parTransId="{21CFE127-EA31-4E7C-8DD3-C947062236E1}" sibTransId="{4ADE7753-ED64-491F-9E9D-B697C1ADDED1}"/>
    <dgm:cxn modelId="{D87AB67E-BB27-46FF-BEDB-4C540099B9DF}" srcId="{8AAF5256-16C7-420C-B520-28F8EA667707}" destId="{715DF26E-703A-4021-8F06-94ABEC115D99}" srcOrd="0" destOrd="0" parTransId="{1859537A-698D-4038-A6B1-AC447CBA1308}" sibTransId="{E7E1BBF4-98E0-4341-9481-F29278286CDB}"/>
    <dgm:cxn modelId="{F689F52F-C0F0-4061-9ABB-EDD93FE19A38}" type="presOf" srcId="{6907BD3E-F89D-409F-A045-B937E3426A1B}" destId="{994F6C0B-9554-4472-8F69-ABB2D124B663}" srcOrd="0" destOrd="0" presId="urn:microsoft.com/office/officeart/2005/8/layout/chevron2"/>
    <dgm:cxn modelId="{783E94B3-4C6E-4B92-AA42-23DD1E53AB5A}" type="presOf" srcId="{8D44550B-C049-4D0C-B5C0-B30264F6C772}" destId="{F9BC43FB-5AFC-404A-88CB-A48B92405881}" srcOrd="0" destOrd="0" presId="urn:microsoft.com/office/officeart/2005/8/layout/chevron2"/>
    <dgm:cxn modelId="{B926A3B6-1351-48CC-9BCF-D8F561B2AFE9}" type="presOf" srcId="{B0573488-C3BB-47D4-9DFE-366A595BA270}" destId="{190B5AA0-CDA5-45CC-9D26-DB33DC17A6B8}" srcOrd="0" destOrd="0" presId="urn:microsoft.com/office/officeart/2005/8/layout/chevron2"/>
    <dgm:cxn modelId="{C50B9816-B005-4F80-842F-825FA4086A54}" type="presOf" srcId="{715DF26E-703A-4021-8F06-94ABEC115D99}" destId="{FB288EA4-6736-4994-9BCA-A32D9399F3F1}" srcOrd="0" destOrd="0" presId="urn:microsoft.com/office/officeart/2005/8/layout/chevron2"/>
    <dgm:cxn modelId="{68ECDA94-D5B3-4760-8343-6A0704AEFD40}" type="presOf" srcId="{D9205254-B767-4FF7-9BCB-AD3014386FFB}" destId="{FFA71EA2-DCFC-4DCD-9CFA-1BFB9E55EA63}" srcOrd="0" destOrd="0" presId="urn:microsoft.com/office/officeart/2005/8/layout/chevron2"/>
    <dgm:cxn modelId="{AA913A4D-134E-4B00-93A9-3BCE5ADE3D2B}" srcId="{B0573488-C3BB-47D4-9DFE-366A595BA270}" destId="{D5511428-FCEE-48B3-88D2-EF48F4448E0C}" srcOrd="0" destOrd="0" parTransId="{3B31ECFF-2984-4015-82DB-99A6099C05E2}" sibTransId="{90599816-2123-4413-9645-FC1EA08A10B0}"/>
    <dgm:cxn modelId="{B43BE4DE-48AE-40BD-8ABA-6FF76E2C47F1}" type="presParOf" srcId="{FEF91F40-4C15-4991-AF6B-55A9DB2B77EA}" destId="{CA072113-7D4D-492A-8AE5-B89AFFCC9332}" srcOrd="0" destOrd="0" presId="urn:microsoft.com/office/officeart/2005/8/layout/chevron2"/>
    <dgm:cxn modelId="{ED521350-80DA-44A7-AA2B-07E6346002B0}" type="presParOf" srcId="{CA072113-7D4D-492A-8AE5-B89AFFCC9332}" destId="{FB288EA4-6736-4994-9BCA-A32D9399F3F1}" srcOrd="0" destOrd="0" presId="urn:microsoft.com/office/officeart/2005/8/layout/chevron2"/>
    <dgm:cxn modelId="{FE368A3C-DD7B-449D-8C6F-E76E7557EBA7}" type="presParOf" srcId="{CA072113-7D4D-492A-8AE5-B89AFFCC9332}" destId="{8C625AAF-92AD-419E-9BB5-46351CEB2D48}" srcOrd="1" destOrd="0" presId="urn:microsoft.com/office/officeart/2005/8/layout/chevron2"/>
    <dgm:cxn modelId="{6A5D4DD8-4FE2-40ED-8FCC-ED1148CF0FD0}" type="presParOf" srcId="{FEF91F40-4C15-4991-AF6B-55A9DB2B77EA}" destId="{6833A7D0-7108-460B-B795-3B9869AD776C}" srcOrd="1" destOrd="0" presId="urn:microsoft.com/office/officeart/2005/8/layout/chevron2"/>
    <dgm:cxn modelId="{57E4F709-1D92-4DA8-8CBC-0A9BDFE01219}" type="presParOf" srcId="{FEF91F40-4C15-4991-AF6B-55A9DB2B77EA}" destId="{F812C8E3-A0C3-4C24-8E02-BAE1170EBF33}" srcOrd="2" destOrd="0" presId="urn:microsoft.com/office/officeart/2005/8/layout/chevron2"/>
    <dgm:cxn modelId="{0B02A84D-48AD-4465-8C05-9E06CB54836A}" type="presParOf" srcId="{F812C8E3-A0C3-4C24-8E02-BAE1170EBF33}" destId="{190B5AA0-CDA5-45CC-9D26-DB33DC17A6B8}" srcOrd="0" destOrd="0" presId="urn:microsoft.com/office/officeart/2005/8/layout/chevron2"/>
    <dgm:cxn modelId="{FA06C631-ED3D-4F6C-ADF8-9259E5624E5D}" type="presParOf" srcId="{F812C8E3-A0C3-4C24-8E02-BAE1170EBF33}" destId="{114E237B-24E7-4EED-A72F-77C64A8C73B4}" srcOrd="1" destOrd="0" presId="urn:microsoft.com/office/officeart/2005/8/layout/chevron2"/>
    <dgm:cxn modelId="{921176C8-61D2-4274-9A9A-59A0BD1F7DE2}" type="presParOf" srcId="{FEF91F40-4C15-4991-AF6B-55A9DB2B77EA}" destId="{9DA9B044-C3B2-4313-ADCE-5CED5EF4EE72}" srcOrd="3" destOrd="0" presId="urn:microsoft.com/office/officeart/2005/8/layout/chevron2"/>
    <dgm:cxn modelId="{51CE17CA-1A1E-449B-818D-E8790C8FC96E}" type="presParOf" srcId="{FEF91F40-4C15-4991-AF6B-55A9DB2B77EA}" destId="{4F9830D7-75FF-4FFB-B401-A487CEFA7932}" srcOrd="4" destOrd="0" presId="urn:microsoft.com/office/officeart/2005/8/layout/chevron2"/>
    <dgm:cxn modelId="{AECAFC97-88B5-4949-BAF0-FEBDA866FF20}" type="presParOf" srcId="{4F9830D7-75FF-4FFB-B401-A487CEFA7932}" destId="{1C2C4B18-0D6E-4D12-B5F2-F9EBC61A78BB}" srcOrd="0" destOrd="0" presId="urn:microsoft.com/office/officeart/2005/8/layout/chevron2"/>
    <dgm:cxn modelId="{A71117AD-91ED-448B-9550-9DEE620EBDE4}" type="presParOf" srcId="{4F9830D7-75FF-4FFB-B401-A487CEFA7932}" destId="{F9BC43FB-5AFC-404A-88CB-A48B92405881}" srcOrd="1" destOrd="0" presId="urn:microsoft.com/office/officeart/2005/8/layout/chevron2"/>
    <dgm:cxn modelId="{95CA686E-A6FC-4E02-BF61-1A50684D55D0}" type="presParOf" srcId="{FEF91F40-4C15-4991-AF6B-55A9DB2B77EA}" destId="{373A190E-1F7A-456D-A75F-D82A17316D5E}" srcOrd="5" destOrd="0" presId="urn:microsoft.com/office/officeart/2005/8/layout/chevron2"/>
    <dgm:cxn modelId="{840D70F8-5F7C-417A-9A2C-79F3C1A9A647}" type="presParOf" srcId="{FEF91F40-4C15-4991-AF6B-55A9DB2B77EA}" destId="{338343C6-A18B-4198-91C5-51BB8904817A}" srcOrd="6" destOrd="0" presId="urn:microsoft.com/office/officeart/2005/8/layout/chevron2"/>
    <dgm:cxn modelId="{958EB215-446C-44C9-A5DF-68169F8C8662}" type="presParOf" srcId="{338343C6-A18B-4198-91C5-51BB8904817A}" destId="{FFA71EA2-DCFC-4DCD-9CFA-1BFB9E55EA63}" srcOrd="0" destOrd="0" presId="urn:microsoft.com/office/officeart/2005/8/layout/chevron2"/>
    <dgm:cxn modelId="{4AC0B7A8-D28A-417F-BC04-BDFE1FB8CCC3}" type="presParOf" srcId="{338343C6-A18B-4198-91C5-51BB8904817A}" destId="{994F6C0B-9554-4472-8F69-ABB2D124B66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940CEB-4963-4B65-A568-78DE4FDEBF1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9DE729D-5B0D-4409-900B-2162A68A8C61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Settlement Day</a:t>
          </a:r>
          <a:endParaRPr lang="en-GB" dirty="0">
            <a:solidFill>
              <a:schemeClr val="tx1"/>
            </a:solidFill>
          </a:endParaRPr>
        </a:p>
      </dgm:t>
    </dgm:pt>
    <dgm:pt modelId="{1892F48D-5EF3-4FBA-B2D7-2B91111B47D7}" type="parTrans" cxnId="{344D6CFE-6955-4A8D-9CDD-132E29122CA7}">
      <dgm:prSet/>
      <dgm:spPr/>
      <dgm:t>
        <a:bodyPr/>
        <a:lstStyle/>
        <a:p>
          <a:endParaRPr lang="en-GB"/>
        </a:p>
      </dgm:t>
    </dgm:pt>
    <dgm:pt modelId="{71BE5978-9BCF-46CC-AE00-D5D37EC024AC}" type="sibTrans" cxnId="{344D6CFE-6955-4A8D-9CDD-132E29122CA7}">
      <dgm:prSet/>
      <dgm:spPr/>
      <dgm:t>
        <a:bodyPr/>
        <a:lstStyle/>
        <a:p>
          <a:endParaRPr lang="en-GB"/>
        </a:p>
      </dgm:t>
    </dgm:pt>
    <dgm:pt modelId="{00F89102-F952-417B-A206-3333FCCC2221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Billing Period</a:t>
          </a:r>
          <a:endParaRPr lang="en-GB" dirty="0">
            <a:solidFill>
              <a:schemeClr val="tx1"/>
            </a:solidFill>
          </a:endParaRPr>
        </a:p>
      </dgm:t>
    </dgm:pt>
    <dgm:pt modelId="{3B358BE7-7E06-4527-BDB0-C2E7DD4B9917}" type="parTrans" cxnId="{24C746CB-0F4F-4827-95C7-40D679998F93}">
      <dgm:prSet/>
      <dgm:spPr/>
      <dgm:t>
        <a:bodyPr/>
        <a:lstStyle/>
        <a:p>
          <a:endParaRPr lang="en-GB"/>
        </a:p>
      </dgm:t>
    </dgm:pt>
    <dgm:pt modelId="{745CA76A-E8FF-46FF-B6D7-BD4D9DBD970D}" type="sibTrans" cxnId="{24C746CB-0F4F-4827-95C7-40D679998F93}">
      <dgm:prSet/>
      <dgm:spPr/>
      <dgm:t>
        <a:bodyPr/>
        <a:lstStyle/>
        <a:p>
          <a:endParaRPr lang="en-GB"/>
        </a:p>
      </dgm:t>
    </dgm:pt>
    <dgm:pt modelId="{A09B9564-1709-4FC6-BE89-E6F7AFEEEA24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Payment Period</a:t>
          </a:r>
          <a:endParaRPr lang="en-GB" dirty="0">
            <a:solidFill>
              <a:schemeClr val="tx1"/>
            </a:solidFill>
          </a:endParaRPr>
        </a:p>
      </dgm:t>
    </dgm:pt>
    <dgm:pt modelId="{E571C4B6-941C-43F6-AE63-2C95804EC604}" type="parTrans" cxnId="{DFB34154-689C-4557-9418-8C0B2920B415}">
      <dgm:prSet/>
      <dgm:spPr/>
      <dgm:t>
        <a:bodyPr/>
        <a:lstStyle/>
        <a:p>
          <a:endParaRPr lang="en-GB"/>
        </a:p>
      </dgm:t>
    </dgm:pt>
    <dgm:pt modelId="{DB4EC4E1-3219-4A4F-8DB7-B45C171B001F}" type="sibTrans" cxnId="{DFB34154-689C-4557-9418-8C0B2920B415}">
      <dgm:prSet/>
      <dgm:spPr/>
      <dgm:t>
        <a:bodyPr/>
        <a:lstStyle/>
        <a:p>
          <a:endParaRPr lang="en-GB"/>
        </a:p>
      </dgm:t>
    </dgm:pt>
    <dgm:pt modelId="{6645C3D5-8B7F-4BC2-8E0E-1D2C3753C2FE}">
      <dgm:prSet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‘Headroom’ due to reliance of estimation</a:t>
          </a:r>
          <a:endParaRPr lang="en-GB" dirty="0">
            <a:solidFill>
              <a:schemeClr val="tx1"/>
            </a:solidFill>
          </a:endParaRPr>
        </a:p>
      </dgm:t>
    </dgm:pt>
    <dgm:pt modelId="{E864C773-929F-4EC2-805D-623E4DFE2253}" type="parTrans" cxnId="{4796A8C7-16D5-46CD-B629-274B2B9CBA3E}">
      <dgm:prSet/>
      <dgm:spPr/>
      <dgm:t>
        <a:bodyPr/>
        <a:lstStyle/>
        <a:p>
          <a:endParaRPr lang="en-GB"/>
        </a:p>
      </dgm:t>
    </dgm:pt>
    <dgm:pt modelId="{29834496-692F-4470-A0CC-D0ABCE806DAC}" type="sibTrans" cxnId="{4796A8C7-16D5-46CD-B629-274B2B9CBA3E}">
      <dgm:prSet/>
      <dgm:spPr/>
      <dgm:t>
        <a:bodyPr/>
        <a:lstStyle/>
        <a:p>
          <a:endParaRPr lang="en-GB"/>
        </a:p>
      </dgm:t>
    </dgm:pt>
    <dgm:pt modelId="{57503616-CF5E-415E-B330-E1C170C1CD0C}" type="pres">
      <dgm:prSet presAssocID="{55940CEB-4963-4B65-A568-78DE4FDEBF19}" presName="Name0" presStyleCnt="0">
        <dgm:presLayoutVars>
          <dgm:dir/>
          <dgm:animLvl val="lvl"/>
          <dgm:resizeHandles val="exact"/>
        </dgm:presLayoutVars>
      </dgm:prSet>
      <dgm:spPr/>
    </dgm:pt>
    <dgm:pt modelId="{7E5B49BD-4D8D-4992-8743-076D7DEF556E}" type="pres">
      <dgm:prSet presAssocID="{09DE729D-5B0D-4409-900B-2162A68A8C61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362E72-616C-4C0C-8629-2A260BA3F8FF}" type="pres">
      <dgm:prSet presAssocID="{71BE5978-9BCF-46CC-AE00-D5D37EC024AC}" presName="parTxOnlySpace" presStyleCnt="0"/>
      <dgm:spPr/>
    </dgm:pt>
    <dgm:pt modelId="{C867F377-A1FF-48C1-B672-F2E47BF524D5}" type="pres">
      <dgm:prSet presAssocID="{00F89102-F952-417B-A206-3333FCCC2221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A368D4-F702-41D5-ACCE-1340E10E110B}" type="pres">
      <dgm:prSet presAssocID="{745CA76A-E8FF-46FF-B6D7-BD4D9DBD970D}" presName="parTxOnlySpace" presStyleCnt="0"/>
      <dgm:spPr/>
    </dgm:pt>
    <dgm:pt modelId="{BB627FE5-B37B-4F1B-8F22-F8A88118AAC5}" type="pres">
      <dgm:prSet presAssocID="{A09B9564-1709-4FC6-BE89-E6F7AFEEEA2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484589-CA2A-41AE-885D-19B1F2FD3DFC}" type="pres">
      <dgm:prSet presAssocID="{DB4EC4E1-3219-4A4F-8DB7-B45C171B001F}" presName="parTxOnlySpace" presStyleCnt="0"/>
      <dgm:spPr/>
    </dgm:pt>
    <dgm:pt modelId="{75D3533A-8E97-4A93-819F-B38BC049DD1C}" type="pres">
      <dgm:prSet presAssocID="{6645C3D5-8B7F-4BC2-8E0E-1D2C3753C2FE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E7D5E32-99D6-472A-AE78-0B7A2A97B357}" type="presOf" srcId="{55940CEB-4963-4B65-A568-78DE4FDEBF19}" destId="{57503616-CF5E-415E-B330-E1C170C1CD0C}" srcOrd="0" destOrd="0" presId="urn:microsoft.com/office/officeart/2005/8/layout/chevron1"/>
    <dgm:cxn modelId="{4796A8C7-16D5-46CD-B629-274B2B9CBA3E}" srcId="{55940CEB-4963-4B65-A568-78DE4FDEBF19}" destId="{6645C3D5-8B7F-4BC2-8E0E-1D2C3753C2FE}" srcOrd="3" destOrd="0" parTransId="{E864C773-929F-4EC2-805D-623E4DFE2253}" sibTransId="{29834496-692F-4470-A0CC-D0ABCE806DAC}"/>
    <dgm:cxn modelId="{BECC0A74-83F0-42A6-A881-F814510ADB3C}" type="presOf" srcId="{00F89102-F952-417B-A206-3333FCCC2221}" destId="{C867F377-A1FF-48C1-B672-F2E47BF524D5}" srcOrd="0" destOrd="0" presId="urn:microsoft.com/office/officeart/2005/8/layout/chevron1"/>
    <dgm:cxn modelId="{A91C0EAB-1A69-4B17-A0C6-61A61511BF9B}" type="presOf" srcId="{A09B9564-1709-4FC6-BE89-E6F7AFEEEA24}" destId="{BB627FE5-B37B-4F1B-8F22-F8A88118AAC5}" srcOrd="0" destOrd="0" presId="urn:microsoft.com/office/officeart/2005/8/layout/chevron1"/>
    <dgm:cxn modelId="{24C746CB-0F4F-4827-95C7-40D679998F93}" srcId="{55940CEB-4963-4B65-A568-78DE4FDEBF19}" destId="{00F89102-F952-417B-A206-3333FCCC2221}" srcOrd="1" destOrd="0" parTransId="{3B358BE7-7E06-4527-BDB0-C2E7DD4B9917}" sibTransId="{745CA76A-E8FF-46FF-B6D7-BD4D9DBD970D}"/>
    <dgm:cxn modelId="{044CDE60-3E52-4C83-891D-8B08F01DBF88}" type="presOf" srcId="{6645C3D5-8B7F-4BC2-8E0E-1D2C3753C2FE}" destId="{75D3533A-8E97-4A93-819F-B38BC049DD1C}" srcOrd="0" destOrd="0" presId="urn:microsoft.com/office/officeart/2005/8/layout/chevron1"/>
    <dgm:cxn modelId="{344D6CFE-6955-4A8D-9CDD-132E29122CA7}" srcId="{55940CEB-4963-4B65-A568-78DE4FDEBF19}" destId="{09DE729D-5B0D-4409-900B-2162A68A8C61}" srcOrd="0" destOrd="0" parTransId="{1892F48D-5EF3-4FBA-B2D7-2B91111B47D7}" sibTransId="{71BE5978-9BCF-46CC-AE00-D5D37EC024AC}"/>
    <dgm:cxn modelId="{C12827C0-6715-4537-81CA-96B8D6771970}" type="presOf" srcId="{09DE729D-5B0D-4409-900B-2162A68A8C61}" destId="{7E5B49BD-4D8D-4992-8743-076D7DEF556E}" srcOrd="0" destOrd="0" presId="urn:microsoft.com/office/officeart/2005/8/layout/chevron1"/>
    <dgm:cxn modelId="{DFB34154-689C-4557-9418-8C0B2920B415}" srcId="{55940CEB-4963-4B65-A568-78DE4FDEBF19}" destId="{A09B9564-1709-4FC6-BE89-E6F7AFEEEA24}" srcOrd="2" destOrd="0" parTransId="{E571C4B6-941C-43F6-AE63-2C95804EC604}" sibTransId="{DB4EC4E1-3219-4A4F-8DB7-B45C171B001F}"/>
    <dgm:cxn modelId="{D92000FB-B242-4F58-BF92-570D1AE81CF3}" type="presParOf" srcId="{57503616-CF5E-415E-B330-E1C170C1CD0C}" destId="{7E5B49BD-4D8D-4992-8743-076D7DEF556E}" srcOrd="0" destOrd="0" presId="urn:microsoft.com/office/officeart/2005/8/layout/chevron1"/>
    <dgm:cxn modelId="{2E460675-3B44-4F47-A3C9-E218B075BE36}" type="presParOf" srcId="{57503616-CF5E-415E-B330-E1C170C1CD0C}" destId="{F8362E72-616C-4C0C-8629-2A260BA3F8FF}" srcOrd="1" destOrd="0" presId="urn:microsoft.com/office/officeart/2005/8/layout/chevron1"/>
    <dgm:cxn modelId="{50F377E1-09F9-4BE9-A91F-E0B54A2C718E}" type="presParOf" srcId="{57503616-CF5E-415E-B330-E1C170C1CD0C}" destId="{C867F377-A1FF-48C1-B672-F2E47BF524D5}" srcOrd="2" destOrd="0" presId="urn:microsoft.com/office/officeart/2005/8/layout/chevron1"/>
    <dgm:cxn modelId="{102B671F-A077-428E-A419-6EF86CAD1AB2}" type="presParOf" srcId="{57503616-CF5E-415E-B330-E1C170C1CD0C}" destId="{78A368D4-F702-41D5-ACCE-1340E10E110B}" srcOrd="3" destOrd="0" presId="urn:microsoft.com/office/officeart/2005/8/layout/chevron1"/>
    <dgm:cxn modelId="{82F90C9B-155A-42DE-86F4-83F9CB895E23}" type="presParOf" srcId="{57503616-CF5E-415E-B330-E1C170C1CD0C}" destId="{BB627FE5-B37B-4F1B-8F22-F8A88118AAC5}" srcOrd="4" destOrd="0" presId="urn:microsoft.com/office/officeart/2005/8/layout/chevron1"/>
    <dgm:cxn modelId="{D96BF089-445A-47D1-9FF0-2534E5E6D0C5}" type="presParOf" srcId="{57503616-CF5E-415E-B330-E1C170C1CD0C}" destId="{F1484589-CA2A-41AE-885D-19B1F2FD3DFC}" srcOrd="5" destOrd="0" presId="urn:microsoft.com/office/officeart/2005/8/layout/chevron1"/>
    <dgm:cxn modelId="{15B61E8C-D8EA-4A1D-9792-8F7254BD673A}" type="presParOf" srcId="{57503616-CF5E-415E-B330-E1C170C1CD0C}" destId="{75D3533A-8E97-4A93-819F-B38BC049DD1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288EA4-6736-4994-9BCA-A32D9399F3F1}">
      <dsp:nvSpPr>
        <dsp:cNvPr id="0" name=""/>
        <dsp:cNvSpPr/>
      </dsp:nvSpPr>
      <dsp:spPr>
        <a:xfrm rot="5400000">
          <a:off x="-175809" y="177592"/>
          <a:ext cx="1172063" cy="8204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baseline="0" dirty="0" smtClean="0">
              <a:solidFill>
                <a:schemeClr val="tx1"/>
              </a:solidFill>
            </a:rPr>
            <a:t>Now</a:t>
          </a:r>
          <a:endParaRPr lang="en-GB" sz="900" kern="1200" baseline="0" dirty="0">
            <a:solidFill>
              <a:schemeClr val="tx1"/>
            </a:solidFill>
          </a:endParaRPr>
        </a:p>
      </dsp:txBody>
      <dsp:txXfrm rot="-5400000">
        <a:off x="1" y="412004"/>
        <a:ext cx="820444" cy="351619"/>
      </dsp:txXfrm>
    </dsp:sp>
    <dsp:sp modelId="{8C625AAF-92AD-419E-9BB5-46351CEB2D48}">
      <dsp:nvSpPr>
        <dsp:cNvPr id="0" name=""/>
        <dsp:cNvSpPr/>
      </dsp:nvSpPr>
      <dsp:spPr>
        <a:xfrm rot="5400000">
          <a:off x="3665705" y="-2845260"/>
          <a:ext cx="761841" cy="64523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/>
            <a:t>Grant being finalised</a:t>
          </a:r>
          <a:endParaRPr lang="en-GB" sz="2400" kern="1200" dirty="0"/>
        </a:p>
      </dsp:txBody>
      <dsp:txXfrm rot="-5400000">
        <a:off x="820444" y="37191"/>
        <a:ext cx="6415173" cy="687461"/>
      </dsp:txXfrm>
    </dsp:sp>
    <dsp:sp modelId="{190B5AA0-CDA5-45CC-9D26-DB33DC17A6B8}">
      <dsp:nvSpPr>
        <dsp:cNvPr id="0" name=""/>
        <dsp:cNvSpPr/>
      </dsp:nvSpPr>
      <dsp:spPr>
        <a:xfrm rot="5400000">
          <a:off x="-175809" y="1201873"/>
          <a:ext cx="1172063" cy="8204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baseline="0" dirty="0" smtClean="0">
              <a:solidFill>
                <a:schemeClr val="tx1"/>
              </a:solidFill>
            </a:rPr>
            <a:t>Summer 2013</a:t>
          </a:r>
          <a:endParaRPr lang="en-GB" sz="900" kern="1200" baseline="0" dirty="0">
            <a:solidFill>
              <a:schemeClr val="tx1"/>
            </a:solidFill>
          </a:endParaRPr>
        </a:p>
      </dsp:txBody>
      <dsp:txXfrm rot="-5400000">
        <a:off x="1" y="1436285"/>
        <a:ext cx="820444" cy="351619"/>
      </dsp:txXfrm>
    </dsp:sp>
    <dsp:sp modelId="{114E237B-24E7-4EED-A72F-77C64A8C73B4}">
      <dsp:nvSpPr>
        <dsp:cNvPr id="0" name=""/>
        <dsp:cNvSpPr/>
      </dsp:nvSpPr>
      <dsp:spPr>
        <a:xfrm rot="5400000">
          <a:off x="3665705" y="-1819197"/>
          <a:ext cx="761841" cy="64523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/>
            <a:t>Procurement for settlement systems commences</a:t>
          </a:r>
          <a:endParaRPr lang="en-GB" sz="2400" kern="1200" dirty="0"/>
        </a:p>
      </dsp:txBody>
      <dsp:txXfrm rot="-5400000">
        <a:off x="820444" y="1063254"/>
        <a:ext cx="6415173" cy="687461"/>
      </dsp:txXfrm>
    </dsp:sp>
    <dsp:sp modelId="{1C2C4B18-0D6E-4D12-B5F2-F9EBC61A78BB}">
      <dsp:nvSpPr>
        <dsp:cNvPr id="0" name=""/>
        <dsp:cNvSpPr/>
      </dsp:nvSpPr>
      <dsp:spPr>
        <a:xfrm rot="5400000">
          <a:off x="-175809" y="2226154"/>
          <a:ext cx="1172063" cy="8204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baseline="0" dirty="0" smtClean="0">
              <a:solidFill>
                <a:schemeClr val="tx1"/>
              </a:solidFill>
            </a:rPr>
            <a:t>Autumn/winter 2013</a:t>
          </a:r>
          <a:endParaRPr lang="en-GB" sz="900" kern="1200" baseline="0" dirty="0">
            <a:solidFill>
              <a:schemeClr val="tx1"/>
            </a:solidFill>
          </a:endParaRPr>
        </a:p>
      </dsp:txBody>
      <dsp:txXfrm rot="-5400000">
        <a:off x="1" y="2460566"/>
        <a:ext cx="820444" cy="351619"/>
      </dsp:txXfrm>
    </dsp:sp>
    <dsp:sp modelId="{F9BC43FB-5AFC-404A-88CB-A48B92405881}">
      <dsp:nvSpPr>
        <dsp:cNvPr id="0" name=""/>
        <dsp:cNvSpPr/>
      </dsp:nvSpPr>
      <dsp:spPr>
        <a:xfrm rot="5400000">
          <a:off x="3665705" y="-794916"/>
          <a:ext cx="761841" cy="64523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/>
            <a:t>Settlement system design, build and testing commences</a:t>
          </a:r>
          <a:endParaRPr lang="en-GB" sz="2400" kern="1200" dirty="0"/>
        </a:p>
      </dsp:txBody>
      <dsp:txXfrm rot="-5400000">
        <a:off x="820444" y="2087535"/>
        <a:ext cx="6415173" cy="687461"/>
      </dsp:txXfrm>
    </dsp:sp>
    <dsp:sp modelId="{FFA71EA2-DCFC-4DCD-9CFA-1BFB9E55EA63}">
      <dsp:nvSpPr>
        <dsp:cNvPr id="0" name=""/>
        <dsp:cNvSpPr/>
      </dsp:nvSpPr>
      <dsp:spPr>
        <a:xfrm rot="5400000">
          <a:off x="-175809" y="3250435"/>
          <a:ext cx="1172063" cy="8204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baseline="0" dirty="0" smtClean="0">
              <a:solidFill>
                <a:schemeClr val="tx1"/>
              </a:solidFill>
            </a:rPr>
            <a:t>December 2014</a:t>
          </a:r>
          <a:endParaRPr lang="en-GB" sz="900" kern="1200" baseline="0" dirty="0">
            <a:solidFill>
              <a:schemeClr val="tx1"/>
            </a:solidFill>
          </a:endParaRPr>
        </a:p>
      </dsp:txBody>
      <dsp:txXfrm rot="-5400000">
        <a:off x="1" y="3484847"/>
        <a:ext cx="820444" cy="351619"/>
      </dsp:txXfrm>
    </dsp:sp>
    <dsp:sp modelId="{994F6C0B-9554-4472-8F69-ABB2D124B663}">
      <dsp:nvSpPr>
        <dsp:cNvPr id="0" name=""/>
        <dsp:cNvSpPr/>
      </dsp:nvSpPr>
      <dsp:spPr>
        <a:xfrm rot="5400000">
          <a:off x="3665705" y="229364"/>
          <a:ext cx="761841" cy="64523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/>
            <a:t>Payment systems ready</a:t>
          </a:r>
          <a:endParaRPr lang="en-GB" sz="2400" kern="1200" dirty="0"/>
        </a:p>
      </dsp:txBody>
      <dsp:txXfrm rot="-5400000">
        <a:off x="820444" y="3111815"/>
        <a:ext cx="6415173" cy="6874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5B49BD-4D8D-4992-8743-076D7DEF556E}">
      <dsp:nvSpPr>
        <dsp:cNvPr id="0" name=""/>
        <dsp:cNvSpPr/>
      </dsp:nvSpPr>
      <dsp:spPr>
        <a:xfrm>
          <a:off x="3674" y="328325"/>
          <a:ext cx="2138792" cy="8555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Settlement Day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431432" y="328325"/>
        <a:ext cx="1283276" cy="855516"/>
      </dsp:txXfrm>
    </dsp:sp>
    <dsp:sp modelId="{C867F377-A1FF-48C1-B672-F2E47BF524D5}">
      <dsp:nvSpPr>
        <dsp:cNvPr id="0" name=""/>
        <dsp:cNvSpPr/>
      </dsp:nvSpPr>
      <dsp:spPr>
        <a:xfrm>
          <a:off x="1928587" y="328325"/>
          <a:ext cx="2138792" cy="8555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Billing Period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2356345" y="328325"/>
        <a:ext cx="1283276" cy="855516"/>
      </dsp:txXfrm>
    </dsp:sp>
    <dsp:sp modelId="{BB627FE5-B37B-4F1B-8F22-F8A88118AAC5}">
      <dsp:nvSpPr>
        <dsp:cNvPr id="0" name=""/>
        <dsp:cNvSpPr/>
      </dsp:nvSpPr>
      <dsp:spPr>
        <a:xfrm>
          <a:off x="3853500" y="328325"/>
          <a:ext cx="2138792" cy="8555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Payment Period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4281258" y="328325"/>
        <a:ext cx="1283276" cy="855516"/>
      </dsp:txXfrm>
    </dsp:sp>
    <dsp:sp modelId="{75D3533A-8E97-4A93-819F-B38BC049DD1C}">
      <dsp:nvSpPr>
        <dsp:cNvPr id="0" name=""/>
        <dsp:cNvSpPr/>
      </dsp:nvSpPr>
      <dsp:spPr>
        <a:xfrm>
          <a:off x="5778413" y="328325"/>
          <a:ext cx="2138792" cy="8555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tx1"/>
              </a:solidFill>
            </a:rPr>
            <a:t>‘Headroom’ due to reliance of estimation</a:t>
          </a:r>
          <a:endParaRPr lang="en-GB" sz="1500" kern="1200" dirty="0">
            <a:solidFill>
              <a:schemeClr val="tx1"/>
            </a:solidFill>
          </a:endParaRPr>
        </a:p>
      </dsp:txBody>
      <dsp:txXfrm>
        <a:off x="6206171" y="328325"/>
        <a:ext cx="1283276" cy="855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089B4-26D3-4E42-B79F-6288CDB794DE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DCA2-B34A-48E5-8202-A166D6BCF6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23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9609B8-F1FA-4A42-A5DA-E9AF8E39296E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DCA2-B34A-48E5-8202-A166D6BCF68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143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DCA2-B34A-48E5-8202-A166D6BCF68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003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DCA2-B34A-48E5-8202-A166D6BCF68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977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DCA2-B34A-48E5-8202-A166D6BCF68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970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DCA2-B34A-48E5-8202-A166D6BCF68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576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DCA2-B34A-48E5-8202-A166D6BCF68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676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DCA2-B34A-48E5-8202-A166D6BCF68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384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DCA2-B34A-48E5-8202-A166D6BCF68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068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DCA2-B34A-48E5-8202-A166D6BCF68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238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413"/>
            <a:ext cx="91440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188913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69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740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804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HEADING</a:t>
            </a:r>
            <a:br>
              <a:rPr lang="en-GB" dirty="0"/>
            </a:br>
            <a:r>
              <a:rPr lang="en-GB" dirty="0"/>
              <a:t>Text</a:t>
            </a:r>
          </a:p>
          <a:p>
            <a:endParaRPr lang="en-GB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GB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3418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544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69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00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47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102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9503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784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ront com"/>
          <p:cNvPicPr>
            <a:picLocks noChangeAspect="1" noChangeArrowheads="1"/>
          </p:cNvPicPr>
          <p:nvPr userDrawn="1"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413"/>
            <a:ext cx="9144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1029" name="Picture 2" descr="DECC_CYAN_AW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1725" y="188913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178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dirty="0" smtClean="0"/>
              <a:t>CfD Settlement Payment Process Options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00113" y="4724400"/>
            <a:ext cx="26638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1700" dirty="0" smtClean="0">
                <a:solidFill>
                  <a:srgbClr val="FFFFFF"/>
                </a:solidFill>
              </a:rPr>
              <a:t>Alice Douglas - July </a:t>
            </a:r>
            <a:r>
              <a:rPr lang="en-GB" sz="1700" dirty="0">
                <a:solidFill>
                  <a:srgbClr val="FFFFFF"/>
                </a:solidFill>
              </a:rPr>
              <a:t>2013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6719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Collateral needs to be liquid – propose use of cash or letters of credit from A rated banks, valid for at least 3 months (following BSC requirements</a:t>
            </a:r>
            <a:r>
              <a:rPr lang="en-GB" dirty="0" smtClean="0"/>
              <a:t>)</a:t>
            </a:r>
          </a:p>
          <a:p>
            <a:r>
              <a:rPr lang="en-GB" dirty="0" smtClean="0"/>
              <a:t>Is 30 working days sufficient notice to refresh a letter of credit when it approaches its end? (BSC gives 20 days notice) </a:t>
            </a:r>
          </a:p>
          <a:p>
            <a:r>
              <a:rPr lang="en-GB" dirty="0" smtClean="0"/>
              <a:t>If the issuing institution ceases to have a Single A credit rating, suppliers to provide a new LC or deliver cash within 3 days</a:t>
            </a:r>
          </a:p>
          <a:p>
            <a:r>
              <a:rPr lang="en-GB" dirty="0" smtClean="0"/>
              <a:t>To reduce the level of credit cover, BSC requires suppliers to:</a:t>
            </a:r>
          </a:p>
          <a:p>
            <a:pPr lvl="1"/>
            <a:r>
              <a:rPr lang="en-GB" dirty="0" smtClean="0"/>
              <a:t>Notify the settlement agent</a:t>
            </a:r>
          </a:p>
          <a:p>
            <a:pPr lvl="1"/>
            <a:r>
              <a:rPr lang="en-GB" dirty="0" smtClean="0"/>
              <a:t>Wait for settlement agent to determine minimum eligible level of cover</a:t>
            </a:r>
          </a:p>
          <a:p>
            <a:pPr lvl="1"/>
            <a:r>
              <a:rPr lang="en-GB" dirty="0" smtClean="0"/>
              <a:t>Make withdrawal within 2 working days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Options for supplier obligation collateral: what type?</a:t>
            </a:r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3261482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9303" y="1556792"/>
            <a:ext cx="8004359" cy="4947933"/>
          </a:xfrm>
        </p:spPr>
        <p:txBody>
          <a:bodyPr/>
          <a:lstStyle/>
          <a:p>
            <a:r>
              <a:rPr lang="en-GB" sz="2000" dirty="0" smtClean="0"/>
              <a:t>Supplier obligation settlement process</a:t>
            </a:r>
          </a:p>
          <a:p>
            <a:pPr lvl="1"/>
            <a:r>
              <a:rPr lang="en-GB" sz="2000" dirty="0" smtClean="0"/>
              <a:t>Views on daily settlement</a:t>
            </a:r>
          </a:p>
          <a:p>
            <a:pPr lvl="1"/>
            <a:r>
              <a:rPr lang="en-GB" sz="2000" dirty="0" smtClean="0"/>
              <a:t>Views on use of the II run (particularly for small suppliers)</a:t>
            </a:r>
          </a:p>
          <a:p>
            <a:r>
              <a:rPr lang="en-GB" sz="2000" dirty="0" smtClean="0"/>
              <a:t>CfD payment settlement process</a:t>
            </a:r>
          </a:p>
          <a:p>
            <a:pPr lvl="1"/>
            <a:r>
              <a:rPr lang="en-GB" sz="2000" dirty="0" smtClean="0"/>
              <a:t>Views on payment after 12 working days</a:t>
            </a:r>
          </a:p>
          <a:p>
            <a:pPr lvl="1"/>
            <a:r>
              <a:rPr lang="en-GB" sz="2000" dirty="0" smtClean="0"/>
              <a:t>Should the payment process mirror that for suppliers?</a:t>
            </a:r>
          </a:p>
          <a:p>
            <a:r>
              <a:rPr lang="en-GB" sz="2000" dirty="0" smtClean="0"/>
              <a:t>Supplier Obligation collateral</a:t>
            </a:r>
          </a:p>
          <a:p>
            <a:pPr lvl="1"/>
            <a:r>
              <a:rPr lang="en-GB" sz="2000" dirty="0" smtClean="0"/>
              <a:t>Should the settlement agent calculate and invoice for collateral?</a:t>
            </a:r>
          </a:p>
          <a:p>
            <a:pPr lvl="1"/>
            <a:r>
              <a:rPr lang="en-GB" sz="2000" dirty="0" smtClean="0"/>
              <a:t>How much ‘headroom’ is enough?</a:t>
            </a:r>
          </a:p>
          <a:p>
            <a:pPr lvl="1"/>
            <a:r>
              <a:rPr lang="en-GB" sz="2000" dirty="0" smtClean="0"/>
              <a:t>Views on two levels of credit ‘default’</a:t>
            </a:r>
          </a:p>
          <a:p>
            <a:pPr lvl="1"/>
            <a:r>
              <a:rPr lang="en-GB" sz="2000" dirty="0" smtClean="0"/>
              <a:t>Views on letters of credit requirements</a:t>
            </a:r>
          </a:p>
          <a:p>
            <a:pPr lvl="1"/>
            <a:r>
              <a:rPr lang="en-GB" sz="2000" dirty="0" smtClean="0"/>
              <a:t>Should we follow the BSC process for reducing credit cover?</a:t>
            </a:r>
            <a:endParaRPr lang="en-GB" sz="2000" dirty="0"/>
          </a:p>
          <a:p>
            <a:pPr lvl="1"/>
            <a:endParaRPr lang="en-GB" sz="1400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820603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00113" y="1844674"/>
            <a:ext cx="6616700" cy="4464645"/>
          </a:xfrm>
        </p:spPr>
        <p:txBody>
          <a:bodyPr/>
          <a:lstStyle/>
          <a:p>
            <a:r>
              <a:rPr lang="en-GB" sz="2400" dirty="0" smtClean="0"/>
              <a:t>Update on settlement agent</a:t>
            </a:r>
          </a:p>
          <a:p>
            <a:r>
              <a:rPr lang="en-GB" sz="2400" dirty="0" smtClean="0"/>
              <a:t>Where the details of settlement will be recorded</a:t>
            </a:r>
          </a:p>
          <a:p>
            <a:r>
              <a:rPr lang="en-GB" sz="2400" dirty="0" smtClean="0"/>
              <a:t>Payment processes for Supplier Obligation Settlement</a:t>
            </a:r>
          </a:p>
          <a:p>
            <a:r>
              <a:rPr lang="en-GB" sz="2400" dirty="0"/>
              <a:t>Payment processes for CfD settlement</a:t>
            </a:r>
          </a:p>
          <a:p>
            <a:r>
              <a:rPr lang="en-GB" sz="2400" dirty="0" smtClean="0"/>
              <a:t>Options for supplier obligation collateral: </a:t>
            </a:r>
          </a:p>
          <a:p>
            <a:pPr lvl="1"/>
            <a:r>
              <a:rPr lang="en-GB" sz="2400" dirty="0"/>
              <a:t>H</a:t>
            </a:r>
            <a:r>
              <a:rPr lang="en-GB" sz="2400" dirty="0" smtClean="0"/>
              <a:t>ow much?</a:t>
            </a:r>
          </a:p>
          <a:p>
            <a:pPr lvl="1"/>
            <a:r>
              <a:rPr lang="en-GB" sz="2400" dirty="0" smtClean="0"/>
              <a:t>What if its not enough?</a:t>
            </a:r>
          </a:p>
          <a:p>
            <a:pPr lvl="1"/>
            <a:r>
              <a:rPr lang="en-GB" sz="2400" dirty="0" smtClean="0"/>
              <a:t>What type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4030308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Settlement set-up to be funded by grant from DECC</a:t>
            </a:r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6484531"/>
              </p:ext>
            </p:extLst>
          </p:nvPr>
        </p:nvGraphicFramePr>
        <p:xfrm>
          <a:off x="683568" y="1916832"/>
          <a:ext cx="727280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9487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CfD settlement calculations of less complexity than under BSC</a:t>
            </a:r>
          </a:p>
          <a:p>
            <a:r>
              <a:rPr lang="en-GB" dirty="0" smtClean="0"/>
              <a:t>Metered data received directly from BSC, therefore no need to replicate its provisions (private wire provisions to be recorded in Contract)</a:t>
            </a:r>
          </a:p>
          <a:p>
            <a:r>
              <a:rPr lang="en-GB" dirty="0" smtClean="0"/>
              <a:t>Crucial role for Parliament in details of supplier obligation (tax)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THEREFORE</a:t>
            </a:r>
            <a:endParaRPr lang="en-GB" dirty="0"/>
          </a:p>
          <a:p>
            <a:r>
              <a:rPr lang="en-GB" dirty="0"/>
              <a:t>Significant details of supplier obligation settlement will be set out in regulation</a:t>
            </a:r>
          </a:p>
          <a:p>
            <a:r>
              <a:rPr lang="en-GB" dirty="0"/>
              <a:t>Significant details of generator CfD payment settlement will be included in the contract</a:t>
            </a:r>
          </a:p>
          <a:p>
            <a:r>
              <a:rPr lang="en-GB" dirty="0"/>
              <a:t>Processes to be carried out by the settlement agent to be set out in agreement between settlement agent and counterparty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the details of settlement will be recorded</a:t>
            </a:r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17895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ounded Rectangle 49"/>
          <p:cNvSpPr/>
          <p:nvPr/>
        </p:nvSpPr>
        <p:spPr>
          <a:xfrm>
            <a:off x="5965786" y="2173815"/>
            <a:ext cx="1190677" cy="89966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Supplier obligation: initial settlement based on II run</a:t>
            </a:r>
            <a:endParaRPr lang="en-GB" dirty="0"/>
          </a:p>
        </p:txBody>
      </p:sp>
      <p:sp>
        <p:nvSpPr>
          <p:cNvPr id="21" name="Rounded Rectangle 20"/>
          <p:cNvSpPr/>
          <p:nvPr/>
        </p:nvSpPr>
        <p:spPr>
          <a:xfrm>
            <a:off x="6101208" y="3800588"/>
            <a:ext cx="1207098" cy="890738"/>
          </a:xfrm>
          <a:prstGeom prst="roundRect">
            <a:avLst/>
          </a:prstGeom>
          <a:solidFill>
            <a:srgbClr val="92D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3538188" y="2197269"/>
            <a:ext cx="1153293" cy="87962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538190" y="2354133"/>
            <a:ext cx="11532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Issues initial invoice to supplier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63813" y="2326533"/>
            <a:ext cx="1192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Pay invoice direct to CPB account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17627" y="3981845"/>
            <a:ext cx="1190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Check if required amount received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71786" y="3879488"/>
            <a:ext cx="721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If No</a:t>
            </a:r>
            <a:endParaRPr lang="en-GB" sz="12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550583" y="3820566"/>
            <a:ext cx="1603012" cy="1009260"/>
            <a:chOff x="6349384" y="2949012"/>
            <a:chExt cx="1603012" cy="1009260"/>
          </a:xfrm>
        </p:grpSpPr>
        <p:sp>
          <p:nvSpPr>
            <p:cNvPr id="29" name="Rounded Rectangle 28"/>
            <p:cNvSpPr/>
            <p:nvPr/>
          </p:nvSpPr>
          <p:spPr>
            <a:xfrm>
              <a:off x="6442696" y="3217755"/>
              <a:ext cx="219369" cy="185182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prstClr val="black"/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442696" y="3727181"/>
              <a:ext cx="219369" cy="185182"/>
            </a:xfrm>
            <a:prstGeom prst="roundRect">
              <a:avLst/>
            </a:prstGeom>
            <a:solidFill>
              <a:srgbClr val="92D05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prstClr val="black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75187" y="3171847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prstClr val="black"/>
                  </a:solidFill>
                </a:rPr>
                <a:t>Supplier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675187" y="3681273"/>
              <a:ext cx="12772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Settlement Agent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349384" y="2949012"/>
              <a:ext cx="4069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u="sng" dirty="0">
                  <a:solidFill>
                    <a:prstClr val="black"/>
                  </a:solidFill>
                </a:rPr>
                <a:t>Key</a:t>
              </a:r>
            </a:p>
          </p:txBody>
        </p:sp>
      </p:grpSp>
      <p:sp>
        <p:nvSpPr>
          <p:cNvPr id="38" name="Rounded Rectangle 37"/>
          <p:cNvSpPr/>
          <p:nvPr/>
        </p:nvSpPr>
        <p:spPr>
          <a:xfrm>
            <a:off x="3900154" y="3709244"/>
            <a:ext cx="1148330" cy="1008112"/>
          </a:xfrm>
          <a:prstGeom prst="roundRect">
            <a:avLst/>
          </a:prstGeom>
          <a:solidFill>
            <a:srgbClr val="92D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932852" y="3828322"/>
            <a:ext cx="1143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Draw on collateral and inform counterparty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907705" y="2173815"/>
            <a:ext cx="1212640" cy="87962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1917616" y="2233558"/>
            <a:ext cx="1169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Use II run to calculate supply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26815" y="1508300"/>
            <a:ext cx="1477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5</a:t>
            </a:r>
            <a:r>
              <a:rPr lang="en-GB" sz="800" dirty="0" smtClean="0"/>
              <a:t> working days</a:t>
            </a:r>
            <a:endParaRPr lang="en-GB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1557886" y="1569855"/>
            <a:ext cx="35030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7</a:t>
            </a:r>
            <a:r>
              <a:rPr lang="en-GB" sz="800" dirty="0" smtClean="0"/>
              <a:t> working days after settlement period</a:t>
            </a:r>
            <a:endParaRPr lang="en-GB" sz="8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309357" y="1939187"/>
            <a:ext cx="3698489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974719" y="1939187"/>
            <a:ext cx="2189569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50" idx="3"/>
            <a:endCxn id="21" idx="3"/>
          </p:cNvCxnSpPr>
          <p:nvPr/>
        </p:nvCxnSpPr>
        <p:spPr>
          <a:xfrm>
            <a:off x="7156463" y="2623647"/>
            <a:ext cx="151843" cy="1622310"/>
          </a:xfrm>
          <a:prstGeom prst="bentConnector3">
            <a:avLst>
              <a:gd name="adj1" fmla="val 25055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39" idx="3"/>
          </p:cNvCxnSpPr>
          <p:nvPr/>
        </p:nvCxnSpPr>
        <p:spPr>
          <a:xfrm flipH="1">
            <a:off x="5076056" y="4177591"/>
            <a:ext cx="1004870" cy="467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300361" y="2173815"/>
            <a:ext cx="1272049" cy="8796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00361" y="2429023"/>
            <a:ext cx="1192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Supplies electricity</a:t>
            </a:r>
            <a:endParaRPr lang="en-GB" sz="1000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345129" y="1939187"/>
            <a:ext cx="116986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300361" y="1523689"/>
            <a:ext cx="1192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1 day settlement period</a:t>
            </a:r>
            <a:endParaRPr lang="en-GB" sz="800" dirty="0"/>
          </a:p>
        </p:txBody>
      </p:sp>
      <p:cxnSp>
        <p:nvCxnSpPr>
          <p:cNvPr id="74" name="Straight Arrow Connector 73"/>
          <p:cNvCxnSpPr>
            <a:endCxn id="40" idx="1"/>
          </p:cNvCxnSpPr>
          <p:nvPr/>
        </p:nvCxnSpPr>
        <p:spPr>
          <a:xfrm flipV="1">
            <a:off x="1573621" y="2613625"/>
            <a:ext cx="334084" cy="154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3139854" y="2625942"/>
            <a:ext cx="417843" cy="772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22" idx="3"/>
            <a:endCxn id="50" idx="1"/>
          </p:cNvCxnSpPr>
          <p:nvPr/>
        </p:nvCxnSpPr>
        <p:spPr>
          <a:xfrm flipV="1">
            <a:off x="4691481" y="2623647"/>
            <a:ext cx="1274305" cy="134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629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Generators paid 15 working days in arrears</a:t>
            </a:r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48504" y="2416064"/>
            <a:ext cx="1512168" cy="93610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48504" y="2447632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Calculates total CfD payments required for settlement period and notifies CPB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771586" y="4523521"/>
            <a:ext cx="1584176" cy="83408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771586" y="470972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Makes CfD payments to each generator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494222" y="2863130"/>
            <a:ext cx="319218" cy="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3"/>
          <p:cNvCxnSpPr/>
          <p:nvPr/>
        </p:nvCxnSpPr>
        <p:spPr>
          <a:xfrm rot="16200000" flipH="1">
            <a:off x="7439519" y="2863782"/>
            <a:ext cx="733293" cy="723639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24" idx="2"/>
          </p:cNvCxnSpPr>
          <p:nvPr/>
        </p:nvCxnSpPr>
        <p:spPr>
          <a:xfrm rot="16200000" flipH="1">
            <a:off x="6059547" y="3942063"/>
            <a:ext cx="1162910" cy="3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7364640" y="3592251"/>
            <a:ext cx="1584176" cy="83408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364640" y="3659425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Issues billing statement to each generator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43203" y="4544017"/>
            <a:ext cx="1509700" cy="897972"/>
            <a:chOff x="6442696" y="3308496"/>
            <a:chExt cx="1509700" cy="897972"/>
          </a:xfrm>
        </p:grpSpPr>
        <p:sp>
          <p:nvSpPr>
            <p:cNvPr id="17" name="Rounded Rectangle 16"/>
            <p:cNvSpPr/>
            <p:nvPr/>
          </p:nvSpPr>
          <p:spPr>
            <a:xfrm>
              <a:off x="6442696" y="3727181"/>
              <a:ext cx="219369" cy="185182"/>
            </a:xfrm>
            <a:prstGeom prst="roundRect">
              <a:avLst/>
            </a:prstGeom>
            <a:solidFill>
              <a:srgbClr val="92D05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prstClr val="black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675187" y="3681273"/>
              <a:ext cx="12772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Settlement Agent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42696" y="3308496"/>
              <a:ext cx="4069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u="sng" dirty="0">
                  <a:solidFill>
                    <a:prstClr val="black"/>
                  </a:solidFill>
                </a:rPr>
                <a:t>Key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6442696" y="3975377"/>
              <a:ext cx="219369" cy="185182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prstClr val="black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75187" y="3929469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CfD Holder</a:t>
              </a:r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5848913" y="2436177"/>
            <a:ext cx="1584176" cy="924433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848913" y="2468618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Calculates CfD payments for each generator for settlement period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805798" y="2069571"/>
            <a:ext cx="554996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72244" y="1806064"/>
            <a:ext cx="2808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Billing + Payment Period: 15 working days</a:t>
            </a:r>
            <a:endParaRPr lang="en-GB" sz="1000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293632" y="2069571"/>
            <a:ext cx="1495602" cy="567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4314" y="1804098"/>
            <a:ext cx="121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1 day Settlement Period</a:t>
            </a:r>
            <a:endParaRPr lang="en-GB" sz="1000" dirty="0"/>
          </a:p>
        </p:txBody>
      </p:sp>
      <p:sp>
        <p:nvSpPr>
          <p:cNvPr id="30" name="Rounded Rectangle 29"/>
          <p:cNvSpPr/>
          <p:nvPr/>
        </p:nvSpPr>
        <p:spPr>
          <a:xfrm>
            <a:off x="293630" y="2475518"/>
            <a:ext cx="1512168" cy="834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9404" y="2617241"/>
            <a:ext cx="1171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Generates power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112785" y="2416064"/>
            <a:ext cx="1512168" cy="93610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2111792" y="2667560"/>
            <a:ext cx="1476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Receives CVA  and SVA metered data 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789234" y="2882615"/>
            <a:ext cx="323551" cy="994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624953" y="2838130"/>
            <a:ext cx="323551" cy="994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11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71600" y="1844823"/>
            <a:ext cx="6616700" cy="4659901"/>
          </a:xfrm>
        </p:spPr>
        <p:txBody>
          <a:bodyPr/>
          <a:lstStyle/>
          <a:p>
            <a:r>
              <a:rPr lang="en-GB" sz="1600" dirty="0" smtClean="0"/>
              <a:t>Generator collateral to be considered separately</a:t>
            </a:r>
          </a:p>
          <a:p>
            <a:r>
              <a:rPr lang="en-GB" sz="1600" dirty="0" smtClean="0"/>
              <a:t>Requirement may be that collateral will need to cover the cumulative debt accrued over the following period::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Who decides how much collateral is required per supplier per period?</a:t>
            </a:r>
          </a:p>
          <a:p>
            <a:pPr lvl="1"/>
            <a:r>
              <a:rPr lang="en-GB" sz="1600" dirty="0" smtClean="0"/>
              <a:t>Option 1: Following BSC, suppliers estimate sufficient credit using own knowledge of expected supply over the period</a:t>
            </a:r>
          </a:p>
          <a:p>
            <a:pPr lvl="1"/>
            <a:r>
              <a:rPr lang="en-GB" sz="1600" dirty="0" smtClean="0"/>
              <a:t>Option 2: Settlement agent issues invoices for  credit required based on estimations</a:t>
            </a:r>
          </a:p>
          <a:p>
            <a:r>
              <a:rPr lang="en-GB" sz="1600" dirty="0" smtClean="0"/>
              <a:t>Estimations required (either for  monitoring credit or issuing invoices)  - use of rolling averages or CALF and Demand Capacity?</a:t>
            </a:r>
          </a:p>
          <a:p>
            <a:r>
              <a:rPr lang="en-GB" sz="1600" dirty="0" smtClean="0"/>
              <a:t>BSC requires 25% ‘headroom’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Options for supplier obligation collateral: how much?</a:t>
            </a:r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34788283"/>
              </p:ext>
            </p:extLst>
          </p:nvPr>
        </p:nvGraphicFramePr>
        <p:xfrm>
          <a:off x="899592" y="2348880"/>
          <a:ext cx="792088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78200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00113" y="1844674"/>
            <a:ext cx="6616700" cy="4392637"/>
          </a:xfrm>
        </p:spPr>
        <p:txBody>
          <a:bodyPr/>
          <a:lstStyle/>
          <a:p>
            <a:r>
              <a:rPr lang="en-GB" sz="2000" dirty="0" smtClean="0"/>
              <a:t>Propose two levels of credit ‘default’/notification for when</a:t>
            </a:r>
          </a:p>
          <a:p>
            <a:pPr lvl="1"/>
            <a:r>
              <a:rPr lang="en-GB" sz="2000" dirty="0" smtClean="0"/>
              <a:t>Suppliers collateral provides insufficient ‘headroom’ above their </a:t>
            </a:r>
            <a:r>
              <a:rPr lang="en-GB" sz="2000" i="1" dirty="0" smtClean="0"/>
              <a:t>expected</a:t>
            </a:r>
            <a:r>
              <a:rPr lang="en-GB" sz="2000" dirty="0" smtClean="0"/>
              <a:t> debts – </a:t>
            </a:r>
          </a:p>
          <a:p>
            <a:pPr lvl="2"/>
            <a:r>
              <a:rPr lang="en-GB" sz="2000" dirty="0" smtClean="0"/>
              <a:t>given until the next working day to increase collateral to the required level</a:t>
            </a:r>
          </a:p>
          <a:p>
            <a:pPr lvl="1"/>
            <a:r>
              <a:rPr lang="en-GB" sz="2000" dirty="0" smtClean="0"/>
              <a:t>Suppliers collateral is believed to be less than their </a:t>
            </a:r>
            <a:r>
              <a:rPr lang="en-GB" sz="2000" i="1" dirty="0" smtClean="0"/>
              <a:t>expected</a:t>
            </a:r>
            <a:r>
              <a:rPr lang="en-GB" sz="2000" dirty="0" smtClean="0"/>
              <a:t> debts </a:t>
            </a:r>
          </a:p>
          <a:p>
            <a:pPr lvl="2"/>
            <a:r>
              <a:rPr lang="en-GB" sz="2000" dirty="0" smtClean="0"/>
              <a:t>treated as credit default and counterparty to consider referring to Ofgem. Supplier potentially  required to provide sufficient collateral to provide additional headroom than previously due to this default.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Options for collateral: what if its not enough?</a:t>
            </a:r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996" y="6504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Expert Group </a:t>
            </a:r>
            <a:r>
              <a:rPr lang="en-GB" sz="1600" dirty="0">
                <a:solidFill>
                  <a:srgbClr val="000000"/>
                </a:solidFill>
              </a:rPr>
              <a:t>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3234391385"/>
      </p:ext>
    </p:extLst>
  </p:cSld>
  <p:clrMapOvr>
    <a:masterClrMapping/>
  </p:clrMapOvr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76200">
          <a:solidFill>
            <a:schemeClr val="bg2"/>
          </a:solidFill>
          <a:tailEnd type="arrow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8908</TotalTime>
  <Words>866</Words>
  <Application>Microsoft Office PowerPoint</Application>
  <PresentationFormat>On-screen Show (4:3)</PresentationFormat>
  <Paragraphs>127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decc_ppt_template</vt:lpstr>
      <vt:lpstr>CfD Settlement Payment Process Options</vt:lpstr>
      <vt:lpstr>Questions</vt:lpstr>
      <vt:lpstr>Agenda</vt:lpstr>
      <vt:lpstr>Settlement set-up to be funded by grant from DECC</vt:lpstr>
      <vt:lpstr>Where the details of settlement will be recorded</vt:lpstr>
      <vt:lpstr>Supplier obligation: initial settlement based on II run</vt:lpstr>
      <vt:lpstr>Generators paid 15 working days in arrears</vt:lpstr>
      <vt:lpstr>Options for supplier obligation collateral: how much?</vt:lpstr>
      <vt:lpstr>Options for collateral: what if its not enough?</vt:lpstr>
      <vt:lpstr>Options for supplier obligation collateral: what type?</vt:lpstr>
    </vt:vector>
  </TitlesOfParts>
  <Company>DECC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CfD Settlement Payment Process Options</dc:title>
  <dc:creator>Douglas Alice (Energy Markets and Networks)</dc:creator>
  <cp:lastModifiedBy>Collyer Lucy (Energy Markets and Networks)</cp:lastModifiedBy>
  <cp:revision>38</cp:revision>
  <cp:lastPrinted>2013-07-03T12:13:49Z</cp:lastPrinted>
  <dcterms:created xsi:type="dcterms:W3CDTF">2013-06-25T15:40:20Z</dcterms:created>
  <dcterms:modified xsi:type="dcterms:W3CDTF">2013-07-03T16:03:18Z</dcterms:modified>
</cp:coreProperties>
</file>